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0018713" cy="68881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9DF13-465E-497C-A35C-E19B4EEBD5EF}" v="87" dt="2022-09-03T13:41:59.5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846" y="-8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875644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875644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875644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2358" y="208274"/>
            <a:ext cx="8763000" cy="833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0" i="0">
                <a:solidFill>
                  <a:srgbClr val="875644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4409" y="2438616"/>
            <a:ext cx="13827760" cy="435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3826" y="6844599"/>
            <a:ext cx="74168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Sides</a:t>
            </a:r>
            <a:endParaRPr sz="2600" dirty="0">
              <a:latin typeface="Modern No. 20" panose="02070704070505020303" pitchFamily="18" charset="0"/>
              <a:cs typeface="PMingLiU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34845"/>
              </p:ext>
            </p:extLst>
          </p:nvPr>
        </p:nvGraphicFramePr>
        <p:xfrm>
          <a:off x="666338" y="2397506"/>
          <a:ext cx="13975039" cy="4362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8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2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2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GRILLED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KING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PRAWNS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Baked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in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garlic,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lemon</a:t>
                      </a:r>
                      <a:r>
                        <a:rPr sz="1200" spc="1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&amp;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parsley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butter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ts val="1195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9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19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your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choice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of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bottomless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chips,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mashed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potato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side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salad.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195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POPCORN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63525" marR="814069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Pure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cod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loin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bites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coated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in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panko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breadcrumbs,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0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chips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1195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CALAMARI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STRIPS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Fried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squid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fresh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lime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&amp;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sweet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chilli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ts val="131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9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10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COD</a:t>
                      </a:r>
                      <a:r>
                        <a:rPr lang="en-US" sz="1200" spc="-3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 </a:t>
                      </a:r>
                      <a:endParaRPr sz="1200" spc="-1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North-East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Atlantic,</a:t>
                      </a:r>
                      <a:r>
                        <a:rPr sz="1200" spc="1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line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caught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ts val="1310"/>
                        </a:lnSpc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22</a:t>
                      </a:r>
                      <a:endParaRPr sz="1200">
                        <a:latin typeface="Modern No. 2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FISH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CAKE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PRAWN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COCKTAIL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590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9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HADDOCK</a:t>
                      </a:r>
                      <a:r>
                        <a:rPr lang="en-US" sz="1200" spc="7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 </a:t>
                      </a:r>
                      <a:endParaRPr sz="1200" spc="-1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29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22</a:t>
                      </a:r>
                      <a:endParaRPr sz="1200">
                        <a:latin typeface="Modern No. 2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Made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prime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cuts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of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salmon,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cod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and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haddock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poached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egg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&amp;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hollandaise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The</a:t>
                      </a:r>
                      <a:r>
                        <a:rPr sz="1200" spc="1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retro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classic,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salad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North-East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Atlantic,</a:t>
                      </a:r>
                      <a:r>
                        <a:rPr sz="1200" spc="1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line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caught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FISH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spc="-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BASKET</a:t>
                      </a:r>
                      <a:r>
                        <a:rPr sz="1200" spc="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OF</a:t>
                      </a:r>
                      <a:r>
                        <a:rPr sz="1200" spc="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BREAD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Assortment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of</a:t>
                      </a:r>
                      <a:r>
                        <a:rPr sz="1200" spc="1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bread</a:t>
                      </a:r>
                      <a:r>
                        <a:rPr sz="1200" spc="1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butter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10"/>
                        </a:lnSpc>
                      </a:pPr>
                      <a:r>
                        <a:rPr sz="1200" spc="-6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PLAICE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FILLET</a:t>
                      </a:r>
                      <a:r>
                        <a:rPr lang="en-GB" sz="1200" spc="-10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 subject to availability</a:t>
                      </a:r>
                      <a:endParaRPr sz="1200" dirty="0">
                        <a:latin typeface="Modern No. 20"/>
                        <a:cs typeface="PMingLiU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North-East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Atlantic,</a:t>
                      </a:r>
                      <a:r>
                        <a:rPr sz="1200" spc="1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line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caught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ts val="131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22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Cod,</a:t>
                      </a:r>
                      <a:r>
                        <a:rPr sz="1200" spc="1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Salmon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and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haddock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pieces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in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creamy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sauce,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topped</a:t>
                      </a:r>
                      <a:r>
                        <a:rPr sz="1200" spc="1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mash</a:t>
                      </a:r>
                      <a:r>
                        <a:rPr lang="en-GB"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&amp; cheddar cheese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12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WHITEBAIT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 marR="25146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Seashell's</a:t>
                      </a:r>
                      <a:r>
                        <a:rPr sz="1200" spc="1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breaded</a:t>
                      </a:r>
                      <a:r>
                        <a:rPr sz="1200" spc="1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whitebait</a:t>
                      </a:r>
                      <a:r>
                        <a:rPr sz="12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sprinkled</a:t>
                      </a:r>
                      <a:r>
                        <a:rPr sz="1200" spc="1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cayenne</a:t>
                      </a:r>
                      <a:r>
                        <a:rPr sz="1200" spc="1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pepper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homemade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garlic</a:t>
                      </a:r>
                      <a:r>
                        <a:rPr sz="1200" spc="1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mayo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lang="en-GB" sz="1200" spc="-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SOUP  OF  THE  DAY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n-GB" sz="1200" dirty="0">
                          <a:latin typeface="Modern No. 20"/>
                          <a:cs typeface="PMingLiU"/>
                        </a:rPr>
                        <a:t>8</a:t>
                      </a:r>
                      <a:endParaRPr sz="1200" dirty="0">
                        <a:latin typeface="Modern No. 20"/>
                        <a:cs typeface="PMingLiU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6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BREADED</a:t>
                      </a:r>
                      <a:r>
                        <a:rPr sz="1200" spc="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SCAMPI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Scottish,</a:t>
                      </a:r>
                      <a:r>
                        <a:rPr sz="1200" spc="19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langoustine</a:t>
                      </a:r>
                      <a:r>
                        <a:rPr sz="1200" spc="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tails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spc="-130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NEWLYN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 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BAY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DOVER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SOLE</a:t>
                      </a:r>
                      <a:r>
                        <a:rPr lang="en-US" sz="1200" spc="4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 </a:t>
                      </a:r>
                      <a:endParaRPr sz="1200" spc="-1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Sourced</a:t>
                      </a:r>
                      <a:r>
                        <a:rPr sz="1200" spc="1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from</a:t>
                      </a:r>
                      <a:r>
                        <a:rPr sz="12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Cornwall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18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28575" algn="ctr">
                        <a:lnSpc>
                          <a:spcPct val="100000"/>
                        </a:lnSpc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40</a:t>
                      </a:r>
                      <a:endParaRPr sz="1200">
                        <a:latin typeface="Modern No. 2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FISH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lang="en-GB" sz="1200" spc="-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GOUJON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BURGER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63525" marR="107759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in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brioche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bun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gherkin,</a:t>
                      </a: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lettuce,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tartare</a:t>
                      </a:r>
                      <a:r>
                        <a:rPr sz="1200" spc="2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</a:t>
                      </a:r>
                      <a:r>
                        <a:rPr sz="1200" spc="25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and</a:t>
                      </a:r>
                      <a:r>
                        <a:rPr sz="1200" spc="25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chips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MOULES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MARINIERE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(500g)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33020" algn="r">
                        <a:lnSpc>
                          <a:spcPct val="100000"/>
                        </a:lnSpc>
                      </a:pPr>
                      <a:endParaRPr lang="en-GB" sz="1350" spc="0" dirty="0">
                        <a:solidFill>
                          <a:schemeClr val="tx1"/>
                        </a:solidFill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33020" algn="r"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Homemade soup served with bread</a:t>
                      </a:r>
                    </a:p>
                    <a:p>
                      <a:pPr marL="31750">
                        <a:lnSpc>
                          <a:spcPts val="131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Please ask for today’s choice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SALMON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FILLET</a:t>
                      </a:r>
                      <a:r>
                        <a:rPr lang="en-US" sz="1200" spc="1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 </a:t>
                      </a:r>
                      <a:endParaRPr sz="1200" spc="-1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298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25</a:t>
                      </a:r>
                      <a:endParaRPr sz="1200" dirty="0">
                        <a:latin typeface="Modern No. 2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in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white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wine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fresh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TUNA</a:t>
                      </a:r>
                      <a:r>
                        <a:rPr sz="1200" spc="6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&amp;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SMOKED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MACKAREL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PATE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590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8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Fillet</a:t>
                      </a:r>
                      <a:r>
                        <a:rPr sz="1200" spc="1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of</a:t>
                      </a:r>
                      <a:r>
                        <a:rPr sz="1200" spc="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finest</a:t>
                      </a:r>
                      <a:r>
                        <a:rPr sz="1200" spc="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Scottish</a:t>
                      </a:r>
                      <a:r>
                        <a:rPr sz="1200" spc="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salmon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3525" marR="0" lvl="0" indent="0" defTabSz="914400" eaLnBrk="1" fontAlgn="auto" latinLnBrk="0" hangingPunct="1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pc="-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SEASHELL’S  GOUJONS</a:t>
                      </a:r>
                      <a:r>
                        <a:rPr lang="en-GB" sz="1200" spc="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lang="en-GB"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(250g)</a:t>
                      </a:r>
                      <a:endParaRPr lang="en-GB"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263525" marR="0" lvl="0" indent="0" defTabSz="914400" eaLnBrk="1" fontAlgn="auto" latinLnBrk="0" hangingPunct="1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lang="en-GB" sz="1200" spc="1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lang="en-GB" sz="1200" spc="10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lang="en-GB"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chips</a:t>
                      </a:r>
                      <a:endParaRPr lang="en-GB"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3025" algn="r">
                        <a:lnSpc>
                          <a:spcPts val="131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     16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in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homemade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pancake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roll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kimchi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mayo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1310"/>
                        </a:lnSpc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SEABASS</a:t>
                      </a:r>
                      <a:r>
                        <a:rPr lang="en-US" sz="1200" spc="4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 </a:t>
                      </a:r>
                      <a:endParaRPr lang="en-US" sz="1200" spc="-1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whole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filleted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ts val="13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2</a:t>
                      </a: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/>
                          <a:cs typeface="PMingLiU"/>
                        </a:rPr>
                        <a:t>7</a:t>
                      </a:r>
                      <a:endParaRPr sz="1200" dirty="0">
                        <a:latin typeface="Modern No. 2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spc="-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CHAR GRILLED  CHICKEN  BREAST</a:t>
                      </a:r>
                      <a:endParaRPr lang="en-GB"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    14</a:t>
                      </a: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225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 with salad and fries</a:t>
                      </a:r>
                      <a:endParaRPr lang="en-GB"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447704" y="6966522"/>
            <a:ext cx="4069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Made</a:t>
            </a:r>
            <a:r>
              <a:rPr sz="1200" spc="13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with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your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choice</a:t>
            </a:r>
            <a:r>
              <a:rPr sz="1200" spc="13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of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traditional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batter,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Panko,</a:t>
            </a:r>
            <a:r>
              <a:rPr sz="1200" spc="13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Matzo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meal</a:t>
            </a:r>
            <a:r>
              <a:rPr sz="1200" spc="1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or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gluten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free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batter.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All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our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fish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can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be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fried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or</a:t>
            </a:r>
            <a:r>
              <a:rPr sz="1200" spc="1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grilled.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48486" y="6965205"/>
            <a:ext cx="3731342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8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GRILLED</a:t>
            </a:r>
            <a:r>
              <a:rPr sz="1200" spc="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HALLOUMI</a:t>
            </a:r>
            <a:r>
              <a:rPr sz="1200" spc="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SALAD</a:t>
            </a:r>
            <a:endParaRPr sz="1200" dirty="0">
              <a:latin typeface="Modern No. 20" panose="02070704070505020303" pitchFamily="18" charset="0"/>
              <a:cs typeface="PMingLiU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Mixed</a:t>
            </a:r>
            <a:r>
              <a:rPr sz="1200" spc="8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leaves</a:t>
            </a:r>
            <a:r>
              <a:rPr sz="1200" spc="8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with</a:t>
            </a:r>
            <a:r>
              <a:rPr sz="1200" spc="9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warm</a:t>
            </a:r>
            <a:r>
              <a:rPr sz="1200" spc="8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halloumi,</a:t>
            </a:r>
            <a:r>
              <a:rPr sz="1200" spc="9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cherry</a:t>
            </a:r>
            <a:r>
              <a:rPr sz="1200" spc="8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tomatoes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and</a:t>
            </a:r>
            <a:r>
              <a:rPr sz="1200" spc="12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olive</a:t>
            </a:r>
            <a:r>
              <a:rPr sz="1200" spc="12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oil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20850" y="6978010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10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82445" y="7708900"/>
            <a:ext cx="908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348486" y="7708532"/>
            <a:ext cx="3895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GREEK</a:t>
            </a:r>
            <a:r>
              <a:rPr sz="1200" spc="3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SALAD</a:t>
            </a:r>
            <a:endParaRPr sz="1200" dirty="0">
              <a:latin typeface="Modern No. 20" panose="02070704070505020303" pitchFamily="18" charset="0"/>
              <a:cs typeface="PMingLiU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Cucumber,</a:t>
            </a:r>
            <a:r>
              <a:rPr sz="1200" spc="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tomato,</a:t>
            </a:r>
            <a:r>
              <a:rPr sz="1200" spc="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olives</a:t>
            </a:r>
            <a:r>
              <a:rPr sz="1200" spc="10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16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&amp;</a:t>
            </a:r>
            <a:r>
              <a:rPr sz="1200" spc="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feta,</a:t>
            </a:r>
            <a:r>
              <a:rPr sz="1200" spc="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served</a:t>
            </a:r>
            <a:r>
              <a:rPr sz="1200" spc="10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on</a:t>
            </a:r>
            <a:r>
              <a:rPr sz="1200" spc="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a</a:t>
            </a:r>
            <a:r>
              <a:rPr sz="1200" spc="10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bed</a:t>
            </a:r>
            <a:r>
              <a:rPr sz="1200" spc="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of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salad</a:t>
            </a:r>
            <a:r>
              <a:rPr sz="1200" spc="17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leaves</a:t>
            </a:r>
            <a:r>
              <a:rPr sz="1200" spc="17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with</a:t>
            </a:r>
            <a:r>
              <a:rPr sz="1200" spc="17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fresh</a:t>
            </a:r>
            <a:r>
              <a:rPr sz="1200" spc="17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bread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97620"/>
              </p:ext>
            </p:extLst>
          </p:nvPr>
        </p:nvGraphicFramePr>
        <p:xfrm>
          <a:off x="674409" y="7590155"/>
          <a:ext cx="4257039" cy="1947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Bottomless Chips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195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4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95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Side Salad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195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Mash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Potatoes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1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Homeslaw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1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2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spc="-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New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Potatoes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Onion</a:t>
                      </a:r>
                      <a:r>
                        <a:rPr sz="1200" spc="2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Rings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Sweet</a:t>
                      </a:r>
                      <a:r>
                        <a:rPr sz="1200" spc="1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Potato</a:t>
                      </a:r>
                      <a:r>
                        <a:rPr sz="1200" spc="10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Fries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Pickled</a:t>
                      </a:r>
                      <a:r>
                        <a:rPr sz="1200" spc="14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Onions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Skinny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Fries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1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Gherkin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Spinach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0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Mushy</a:t>
                      </a:r>
                      <a:r>
                        <a:rPr sz="1200" spc="-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Peas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0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31750">
                        <a:lnSpc>
                          <a:spcPts val="107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Steamed</a:t>
                      </a:r>
                      <a:r>
                        <a:rPr sz="10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0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Creamed</a:t>
                      </a:r>
                      <a:endParaRPr sz="10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26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Curry</a:t>
                      </a:r>
                      <a:r>
                        <a:rPr sz="1200" spc="1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Sauce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26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Halloumi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Fries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1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Kimichi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Mayo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4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0.5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Garden</a:t>
                      </a:r>
                      <a:r>
                        <a:rPr sz="1200" spc="20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Peas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1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Sriracha</a:t>
                      </a:r>
                      <a:r>
                        <a:rPr sz="1200" spc="3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Mayo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ts val="134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0.5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Tomato &amp; Onion Salad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1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Grilled Veg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225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4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2251400" y="2029135"/>
            <a:ext cx="1082040" cy="55880"/>
          </a:xfrm>
          <a:custGeom>
            <a:avLst/>
            <a:gdLst/>
            <a:ahLst/>
            <a:cxnLst/>
            <a:rect l="l" t="t" r="r" b="b"/>
            <a:pathLst>
              <a:path w="1082039" h="55880">
                <a:moveTo>
                  <a:pt x="0" y="11940"/>
                </a:moveTo>
                <a:lnTo>
                  <a:pt x="158502" y="44395"/>
                </a:lnTo>
                <a:lnTo>
                  <a:pt x="267422" y="55744"/>
                </a:lnTo>
                <a:lnTo>
                  <a:pt x="377234" y="46464"/>
                </a:lnTo>
                <a:lnTo>
                  <a:pt x="538416" y="17033"/>
                </a:lnTo>
                <a:lnTo>
                  <a:pt x="717681" y="0"/>
                </a:lnTo>
                <a:lnTo>
                  <a:pt x="894072" y="4639"/>
                </a:lnTo>
                <a:lnTo>
                  <a:pt x="1028540" y="17377"/>
                </a:lnTo>
                <a:lnTo>
                  <a:pt x="1082040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31840" y="2029135"/>
            <a:ext cx="3788410" cy="55880"/>
          </a:xfrm>
          <a:custGeom>
            <a:avLst/>
            <a:gdLst/>
            <a:ahLst/>
            <a:cxnLst/>
            <a:rect l="l" t="t" r="r" b="b"/>
            <a:pathLst>
              <a:path w="3788409" h="55880">
                <a:moveTo>
                  <a:pt x="0" y="11940"/>
                </a:moveTo>
                <a:lnTo>
                  <a:pt x="554888" y="44395"/>
                </a:lnTo>
                <a:lnTo>
                  <a:pt x="936197" y="55744"/>
                </a:lnTo>
                <a:lnTo>
                  <a:pt x="1320638" y="46464"/>
                </a:lnTo>
                <a:lnTo>
                  <a:pt x="1884921" y="17033"/>
                </a:lnTo>
                <a:lnTo>
                  <a:pt x="2512517" y="0"/>
                </a:lnTo>
                <a:lnTo>
                  <a:pt x="3130045" y="4639"/>
                </a:lnTo>
                <a:lnTo>
                  <a:pt x="3600807" y="17377"/>
                </a:lnTo>
                <a:lnTo>
                  <a:pt x="3788105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497311" y="2029135"/>
            <a:ext cx="1856739" cy="55880"/>
          </a:xfrm>
          <a:custGeom>
            <a:avLst/>
            <a:gdLst/>
            <a:ahLst/>
            <a:cxnLst/>
            <a:rect l="l" t="t" r="r" b="b"/>
            <a:pathLst>
              <a:path w="1856740" h="55880">
                <a:moveTo>
                  <a:pt x="0" y="11940"/>
                </a:moveTo>
                <a:lnTo>
                  <a:pt x="271982" y="44395"/>
                </a:lnTo>
                <a:lnTo>
                  <a:pt x="458882" y="55744"/>
                </a:lnTo>
                <a:lnTo>
                  <a:pt x="647316" y="46464"/>
                </a:lnTo>
                <a:lnTo>
                  <a:pt x="923899" y="17033"/>
                </a:lnTo>
                <a:lnTo>
                  <a:pt x="1231515" y="0"/>
                </a:lnTo>
                <a:lnTo>
                  <a:pt x="1534194" y="4639"/>
                </a:lnTo>
                <a:lnTo>
                  <a:pt x="1764936" y="17377"/>
                </a:lnTo>
                <a:lnTo>
                  <a:pt x="1856739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81905" y="7312052"/>
            <a:ext cx="698500" cy="55880"/>
          </a:xfrm>
          <a:custGeom>
            <a:avLst/>
            <a:gdLst/>
            <a:ahLst/>
            <a:cxnLst/>
            <a:rect l="l" t="t" r="r" b="b"/>
            <a:pathLst>
              <a:path w="698500" h="55879">
                <a:moveTo>
                  <a:pt x="0" y="11940"/>
                </a:moveTo>
                <a:lnTo>
                  <a:pt x="102321" y="44395"/>
                </a:lnTo>
                <a:lnTo>
                  <a:pt x="172634" y="55744"/>
                </a:lnTo>
                <a:lnTo>
                  <a:pt x="243523" y="46464"/>
                </a:lnTo>
                <a:lnTo>
                  <a:pt x="347573" y="17033"/>
                </a:lnTo>
                <a:lnTo>
                  <a:pt x="463292" y="0"/>
                </a:lnTo>
                <a:lnTo>
                  <a:pt x="577157" y="4639"/>
                </a:lnTo>
                <a:lnTo>
                  <a:pt x="663963" y="17377"/>
                </a:lnTo>
                <a:lnTo>
                  <a:pt x="698500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35365" y="2380551"/>
            <a:ext cx="120650" cy="7092315"/>
          </a:xfrm>
          <a:custGeom>
            <a:avLst/>
            <a:gdLst/>
            <a:ahLst/>
            <a:cxnLst/>
            <a:rect l="l" t="t" r="r" b="b"/>
            <a:pathLst>
              <a:path w="120650" h="7092315">
                <a:moveTo>
                  <a:pt x="25755" y="7092251"/>
                </a:moveTo>
                <a:lnTo>
                  <a:pt x="95757" y="6053358"/>
                </a:lnTo>
                <a:lnTo>
                  <a:pt x="120235" y="5339453"/>
                </a:lnTo>
                <a:lnTo>
                  <a:pt x="100220" y="4619687"/>
                </a:lnTo>
                <a:lnTo>
                  <a:pt x="36741" y="3563213"/>
                </a:lnTo>
                <a:lnTo>
                  <a:pt x="0" y="2388202"/>
                </a:lnTo>
                <a:lnTo>
                  <a:pt x="10007" y="1232042"/>
                </a:lnTo>
                <a:lnTo>
                  <a:pt x="37484" y="350665"/>
                </a:lnTo>
                <a:lnTo>
                  <a:pt x="53149" y="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457198" y="355600"/>
            <a:ext cx="14204950" cy="1066165"/>
            <a:chOff x="457198" y="355600"/>
            <a:chExt cx="14204950" cy="1066165"/>
          </a:xfrm>
        </p:grpSpPr>
        <p:sp>
          <p:nvSpPr>
            <p:cNvPr id="19" name="object 19"/>
            <p:cNvSpPr/>
            <p:nvPr/>
          </p:nvSpPr>
          <p:spPr>
            <a:xfrm>
              <a:off x="469898" y="836460"/>
              <a:ext cx="14179550" cy="120650"/>
            </a:xfrm>
            <a:custGeom>
              <a:avLst/>
              <a:gdLst/>
              <a:ahLst/>
              <a:cxnLst/>
              <a:rect l="l" t="t" r="r" b="b"/>
              <a:pathLst>
                <a:path w="14179550" h="120650">
                  <a:moveTo>
                    <a:pt x="0" y="25755"/>
                  </a:moveTo>
                  <a:lnTo>
                    <a:pt x="2077008" y="95757"/>
                  </a:lnTo>
                  <a:lnTo>
                    <a:pt x="3504290" y="120235"/>
                  </a:lnTo>
                  <a:lnTo>
                    <a:pt x="4943294" y="100220"/>
                  </a:lnTo>
                  <a:lnTo>
                    <a:pt x="7055472" y="36741"/>
                  </a:lnTo>
                  <a:lnTo>
                    <a:pt x="9404614" y="0"/>
                  </a:lnTo>
                  <a:lnTo>
                    <a:pt x="11716072" y="10007"/>
                  </a:lnTo>
                  <a:lnTo>
                    <a:pt x="13478173" y="37484"/>
                  </a:lnTo>
                  <a:lnTo>
                    <a:pt x="14179245" y="53149"/>
                  </a:lnTo>
                </a:path>
              </a:pathLst>
            </a:custGeom>
            <a:ln w="25400">
              <a:solidFill>
                <a:srgbClr val="8756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64205" y="355600"/>
              <a:ext cx="9182100" cy="1066165"/>
            </a:xfrm>
            <a:custGeom>
              <a:avLst/>
              <a:gdLst/>
              <a:ahLst/>
              <a:cxnLst/>
              <a:rect l="l" t="t" r="r" b="b"/>
              <a:pathLst>
                <a:path w="9182100" h="1066165">
                  <a:moveTo>
                    <a:pt x="9182100" y="0"/>
                  </a:moveTo>
                  <a:lnTo>
                    <a:pt x="0" y="0"/>
                  </a:lnTo>
                  <a:lnTo>
                    <a:pt x="0" y="1066101"/>
                  </a:lnTo>
                  <a:lnTo>
                    <a:pt x="9182100" y="1066101"/>
                  </a:lnTo>
                  <a:lnTo>
                    <a:pt x="9182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9935965" y="2380551"/>
            <a:ext cx="120650" cy="7092315"/>
          </a:xfrm>
          <a:custGeom>
            <a:avLst/>
            <a:gdLst/>
            <a:ahLst/>
            <a:cxnLst/>
            <a:rect l="l" t="t" r="r" b="b"/>
            <a:pathLst>
              <a:path w="120650" h="7092315">
                <a:moveTo>
                  <a:pt x="25755" y="7092251"/>
                </a:moveTo>
                <a:lnTo>
                  <a:pt x="95757" y="6053358"/>
                </a:lnTo>
                <a:lnTo>
                  <a:pt x="120235" y="5339453"/>
                </a:lnTo>
                <a:lnTo>
                  <a:pt x="100220" y="4619687"/>
                </a:lnTo>
                <a:lnTo>
                  <a:pt x="36741" y="3563213"/>
                </a:lnTo>
                <a:lnTo>
                  <a:pt x="0" y="2388202"/>
                </a:lnTo>
                <a:lnTo>
                  <a:pt x="10007" y="1232042"/>
                </a:lnTo>
                <a:lnTo>
                  <a:pt x="37484" y="350665"/>
                </a:lnTo>
                <a:lnTo>
                  <a:pt x="53149" y="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206316" y="8362870"/>
            <a:ext cx="14204950" cy="1929130"/>
            <a:chOff x="457198" y="8433149"/>
            <a:chExt cx="14204950" cy="1929130"/>
          </a:xfrm>
        </p:grpSpPr>
        <p:sp>
          <p:nvSpPr>
            <p:cNvPr id="23" name="object 23"/>
            <p:cNvSpPr/>
            <p:nvPr/>
          </p:nvSpPr>
          <p:spPr>
            <a:xfrm>
              <a:off x="469898" y="9994304"/>
              <a:ext cx="14179550" cy="120650"/>
            </a:xfrm>
            <a:custGeom>
              <a:avLst/>
              <a:gdLst/>
              <a:ahLst/>
              <a:cxnLst/>
              <a:rect l="l" t="t" r="r" b="b"/>
              <a:pathLst>
                <a:path w="14179550" h="120650">
                  <a:moveTo>
                    <a:pt x="0" y="25755"/>
                  </a:moveTo>
                  <a:lnTo>
                    <a:pt x="2077008" y="95757"/>
                  </a:lnTo>
                  <a:lnTo>
                    <a:pt x="3504290" y="120235"/>
                  </a:lnTo>
                  <a:lnTo>
                    <a:pt x="4943294" y="100220"/>
                  </a:lnTo>
                  <a:lnTo>
                    <a:pt x="7055472" y="36741"/>
                  </a:lnTo>
                  <a:lnTo>
                    <a:pt x="9404614" y="0"/>
                  </a:lnTo>
                  <a:lnTo>
                    <a:pt x="11716072" y="10007"/>
                  </a:lnTo>
                  <a:lnTo>
                    <a:pt x="13478173" y="37484"/>
                  </a:lnTo>
                  <a:lnTo>
                    <a:pt x="14179245" y="53149"/>
                  </a:lnTo>
                </a:path>
              </a:pathLst>
            </a:custGeom>
            <a:ln w="25400">
              <a:solidFill>
                <a:srgbClr val="8756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17005" y="9709721"/>
              <a:ext cx="2286000" cy="652145"/>
            </a:xfrm>
            <a:custGeom>
              <a:avLst/>
              <a:gdLst/>
              <a:ahLst/>
              <a:cxnLst/>
              <a:rect l="l" t="t" r="r" b="b"/>
              <a:pathLst>
                <a:path w="2286000" h="652145">
                  <a:moveTo>
                    <a:pt x="2286000" y="0"/>
                  </a:moveTo>
                  <a:lnTo>
                    <a:pt x="0" y="0"/>
                  </a:lnTo>
                  <a:lnTo>
                    <a:pt x="0" y="652081"/>
                  </a:lnTo>
                  <a:lnTo>
                    <a:pt x="2286000" y="652081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79962" y="8433149"/>
              <a:ext cx="1760073" cy="1852453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0955" algn="l"/>
                <a:tab pos="3963670" algn="l"/>
                <a:tab pos="4866005" algn="l"/>
                <a:tab pos="7021830" algn="l"/>
              </a:tabLst>
            </a:pPr>
            <a:r>
              <a:rPr spc="-25" dirty="0">
                <a:latin typeface="Modern No. 20" panose="02070704070505020303" pitchFamily="18" charset="0"/>
              </a:rPr>
              <a:t>The</a:t>
            </a:r>
            <a:r>
              <a:rPr dirty="0">
                <a:latin typeface="Modern No. 20" panose="02070704070505020303" pitchFamily="18" charset="0"/>
              </a:rPr>
              <a:t>	</a:t>
            </a:r>
            <a:r>
              <a:rPr spc="260" dirty="0">
                <a:latin typeface="Modern No. 20" panose="02070704070505020303" pitchFamily="18" charset="0"/>
              </a:rPr>
              <a:t>Seashell</a:t>
            </a:r>
            <a:r>
              <a:rPr dirty="0">
                <a:latin typeface="Modern No. 20" panose="02070704070505020303" pitchFamily="18" charset="0"/>
              </a:rPr>
              <a:t>	</a:t>
            </a:r>
            <a:r>
              <a:rPr spc="315" dirty="0">
                <a:latin typeface="Modern No. 20" panose="02070704070505020303" pitchFamily="18" charset="0"/>
              </a:rPr>
              <a:t>of</a:t>
            </a:r>
            <a:r>
              <a:rPr dirty="0">
                <a:latin typeface="Modern No. 20" panose="02070704070505020303" pitchFamily="18" charset="0"/>
              </a:rPr>
              <a:t>	</a:t>
            </a:r>
            <a:r>
              <a:rPr spc="210" dirty="0">
                <a:latin typeface="Modern No. 20" panose="02070704070505020303" pitchFamily="18" charset="0"/>
              </a:rPr>
              <a:t>Lisson</a:t>
            </a:r>
            <a:r>
              <a:rPr dirty="0">
                <a:latin typeface="Modern No. 20" panose="02070704070505020303" pitchFamily="18" charset="0"/>
              </a:rPr>
              <a:t>	</a:t>
            </a:r>
            <a:r>
              <a:rPr spc="204" dirty="0">
                <a:latin typeface="Modern No. 20" panose="02070704070505020303" pitchFamily="18" charset="0"/>
              </a:rPr>
              <a:t>Grove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225213" y="947415"/>
            <a:ext cx="11281237" cy="10695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3840" algn="ctr">
              <a:lnSpc>
                <a:spcPct val="100000"/>
              </a:lnSpc>
              <a:spcBef>
                <a:spcPts val="100"/>
              </a:spcBef>
            </a:pPr>
            <a:r>
              <a:rPr sz="2600" spc="-3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4</a:t>
            </a:r>
            <a:r>
              <a:rPr lang="en-GB" sz="2600" spc="-3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9</a:t>
            </a:r>
            <a:r>
              <a:rPr sz="2600" spc="-3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-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51</a:t>
            </a:r>
            <a:r>
              <a:rPr sz="2600" spc="18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Lisson</a:t>
            </a:r>
            <a:r>
              <a:rPr sz="2600" spc="18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Grove,</a:t>
            </a:r>
            <a:r>
              <a:rPr sz="2600" spc="19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Marylebone,</a:t>
            </a:r>
            <a:r>
              <a:rPr sz="2600" spc="18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London,</a:t>
            </a:r>
            <a:r>
              <a:rPr sz="2600" spc="19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-30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NW1</a:t>
            </a:r>
            <a:r>
              <a:rPr sz="2600" spc="18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lang="en-GB" sz="2600" spc="-2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6</a:t>
            </a:r>
            <a:r>
              <a:rPr sz="2600" spc="-2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UH</a:t>
            </a:r>
            <a:endParaRPr sz="2600" dirty="0">
              <a:latin typeface="Modern No. 20" panose="02070704070505020303" pitchFamily="18" charset="0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1975"/>
              </a:spcBef>
              <a:tabLst>
                <a:tab pos="3501390" algn="l"/>
                <a:tab pos="9207500" algn="l"/>
              </a:tabLst>
            </a:pP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To</a:t>
            </a:r>
            <a:r>
              <a:rPr sz="2600" spc="2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1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Start</a:t>
            </a:r>
            <a:r>
              <a:rPr lang="en-GB" sz="2600" spc="1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	</a:t>
            </a:r>
            <a:r>
              <a:rPr sz="2600" spc="9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Traditional</a:t>
            </a:r>
            <a:r>
              <a:rPr sz="2600" spc="33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Fish</a:t>
            </a:r>
            <a:r>
              <a:rPr sz="2600" spc="34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114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and</a:t>
            </a:r>
            <a:r>
              <a:rPr sz="2600" spc="33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4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Chips</a:t>
            </a:r>
            <a:r>
              <a:rPr sz="2600" dirty="0">
                <a:solidFill>
                  <a:srgbClr val="875644"/>
                </a:solidFill>
                <a:latin typeface="PMingLiU"/>
                <a:cs typeface="PMingLiU"/>
              </a:rPr>
              <a:t>	</a:t>
            </a: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Main</a:t>
            </a:r>
            <a:r>
              <a:rPr sz="2600" spc="36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6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Courses</a:t>
            </a:r>
            <a:endParaRPr sz="2600" dirty="0">
              <a:latin typeface="Modern No. 20" panose="02070704070505020303" pitchFamily="18" charset="0"/>
              <a:cs typeface="PMingLiU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87161" y="203678"/>
            <a:ext cx="13896975" cy="1351915"/>
            <a:chOff x="587161" y="203678"/>
            <a:chExt cx="13896975" cy="1351915"/>
          </a:xfrm>
        </p:grpSpPr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7161" y="203678"/>
              <a:ext cx="1734629" cy="135133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9067" y="203678"/>
              <a:ext cx="1734629" cy="1351330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1377352" y="10311069"/>
            <a:ext cx="1242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The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Seashell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is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proud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to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serve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the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finest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organic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fish,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delivered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daily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and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responsibly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sourced.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Whilst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every</a:t>
            </a:r>
            <a:r>
              <a:rPr sz="1100" spc="114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effort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is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made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to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remove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all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bones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from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our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filleted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fish,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we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cannot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guarantee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every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bone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is</a:t>
            </a:r>
            <a:r>
              <a:rPr sz="1100" spc="1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removed</a:t>
            </a:r>
            <a:r>
              <a:rPr sz="1000" spc="-10" dirty="0">
                <a:solidFill>
                  <a:srgbClr val="231F20"/>
                </a:solidFill>
                <a:latin typeface="PMingLiU"/>
                <a:cs typeface="PMingLiU"/>
              </a:rPr>
              <a:t>.</a:t>
            </a:r>
            <a:endParaRPr sz="1000" dirty="0">
              <a:latin typeface="PMingLiU"/>
              <a:cs typeface="PMingLiU"/>
            </a:endParaRPr>
          </a:p>
        </p:txBody>
      </p:sp>
      <p:sp>
        <p:nvSpPr>
          <p:cNvPr id="36" name="object 9">
            <a:extLst>
              <a:ext uri="{FF2B5EF4-FFF2-40B4-BE49-F238E27FC236}">
                <a16:creationId xmlns:a16="http://schemas.microsoft.com/office/drawing/2014/main" id="{F8DEEE60-E6F6-450E-A558-635A0453C764}"/>
              </a:ext>
            </a:extLst>
          </p:cNvPr>
          <p:cNvSpPr txBox="1"/>
          <p:nvPr/>
        </p:nvSpPr>
        <p:spPr>
          <a:xfrm>
            <a:off x="14420849" y="5304065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17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37" name="object 9">
            <a:extLst>
              <a:ext uri="{FF2B5EF4-FFF2-40B4-BE49-F238E27FC236}">
                <a16:creationId xmlns:a16="http://schemas.microsoft.com/office/drawing/2014/main" id="{2298FFC7-9929-4E95-ADF0-DFF67AC67715}"/>
              </a:ext>
            </a:extLst>
          </p:cNvPr>
          <p:cNvSpPr txBox="1"/>
          <p:nvPr/>
        </p:nvSpPr>
        <p:spPr>
          <a:xfrm>
            <a:off x="14408466" y="4569156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14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5867CB76-A274-4E15-A10F-E9B29A8DB90D}"/>
              </a:ext>
            </a:extLst>
          </p:cNvPr>
          <p:cNvSpPr txBox="1"/>
          <p:nvPr/>
        </p:nvSpPr>
        <p:spPr>
          <a:xfrm>
            <a:off x="14406410" y="3838266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17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39" name="object 9">
            <a:extLst>
              <a:ext uri="{FF2B5EF4-FFF2-40B4-BE49-F238E27FC236}">
                <a16:creationId xmlns:a16="http://schemas.microsoft.com/office/drawing/2014/main" id="{176958DD-79C2-4AE9-A286-9CFF004E681F}"/>
              </a:ext>
            </a:extLst>
          </p:cNvPr>
          <p:cNvSpPr txBox="1"/>
          <p:nvPr/>
        </p:nvSpPr>
        <p:spPr>
          <a:xfrm>
            <a:off x="14406409" y="3126698"/>
            <a:ext cx="147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6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16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40" name="object 9">
            <a:extLst>
              <a:ext uri="{FF2B5EF4-FFF2-40B4-BE49-F238E27FC236}">
                <a16:creationId xmlns:a16="http://schemas.microsoft.com/office/drawing/2014/main" id="{C75DB1F9-F7AA-40C8-B570-FDF2DC37103E}"/>
              </a:ext>
            </a:extLst>
          </p:cNvPr>
          <p:cNvSpPr txBox="1"/>
          <p:nvPr/>
        </p:nvSpPr>
        <p:spPr>
          <a:xfrm>
            <a:off x="14420848" y="2405469"/>
            <a:ext cx="2205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latin typeface="Modern No. 20" panose="02070704070505020303" pitchFamily="18" charset="0"/>
                <a:cs typeface="PMingLiU"/>
              </a:rPr>
              <a:t>17</a:t>
            </a:r>
            <a:endParaRPr sz="1200" dirty="0">
              <a:latin typeface="Modern No. 20" panose="02070704070505020303" pitchFamily="18" charset="0"/>
              <a:cs typeface="PMingLiU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898" y="10152488"/>
            <a:ext cx="14179550" cy="120650"/>
          </a:xfrm>
          <a:custGeom>
            <a:avLst/>
            <a:gdLst/>
            <a:ahLst/>
            <a:cxnLst/>
            <a:rect l="l" t="t" r="r" b="b"/>
            <a:pathLst>
              <a:path w="14179550" h="120650">
                <a:moveTo>
                  <a:pt x="0" y="25755"/>
                </a:moveTo>
                <a:lnTo>
                  <a:pt x="2077008" y="95757"/>
                </a:lnTo>
                <a:lnTo>
                  <a:pt x="3504290" y="120235"/>
                </a:lnTo>
                <a:lnTo>
                  <a:pt x="4943294" y="100220"/>
                </a:lnTo>
                <a:lnTo>
                  <a:pt x="7055472" y="36741"/>
                </a:lnTo>
                <a:lnTo>
                  <a:pt x="9404614" y="0"/>
                </a:lnTo>
                <a:lnTo>
                  <a:pt x="11716072" y="10007"/>
                </a:lnTo>
                <a:lnTo>
                  <a:pt x="13478173" y="37484"/>
                </a:lnTo>
                <a:lnTo>
                  <a:pt x="14179245" y="53149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9898" y="423143"/>
            <a:ext cx="14179550" cy="120650"/>
          </a:xfrm>
          <a:custGeom>
            <a:avLst/>
            <a:gdLst/>
            <a:ahLst/>
            <a:cxnLst/>
            <a:rect l="l" t="t" r="r" b="b"/>
            <a:pathLst>
              <a:path w="14179550" h="120650">
                <a:moveTo>
                  <a:pt x="0" y="25755"/>
                </a:moveTo>
                <a:lnTo>
                  <a:pt x="2077008" y="95757"/>
                </a:lnTo>
                <a:lnTo>
                  <a:pt x="3504290" y="120235"/>
                </a:lnTo>
                <a:lnTo>
                  <a:pt x="4943294" y="100220"/>
                </a:lnTo>
                <a:lnTo>
                  <a:pt x="7055472" y="36741"/>
                </a:lnTo>
                <a:lnTo>
                  <a:pt x="9404614" y="0"/>
                </a:lnTo>
                <a:lnTo>
                  <a:pt x="11716072" y="10007"/>
                </a:lnTo>
                <a:lnTo>
                  <a:pt x="13478173" y="37484"/>
                </a:lnTo>
                <a:lnTo>
                  <a:pt x="14179245" y="53149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429705" y="8663102"/>
            <a:ext cx="2286000" cy="1857375"/>
            <a:chOff x="6429705" y="8663102"/>
            <a:chExt cx="2286000" cy="1857375"/>
          </a:xfrm>
        </p:grpSpPr>
        <p:sp>
          <p:nvSpPr>
            <p:cNvPr id="5" name="object 5"/>
            <p:cNvSpPr/>
            <p:nvPr/>
          </p:nvSpPr>
          <p:spPr>
            <a:xfrm>
              <a:off x="6429705" y="9867900"/>
              <a:ext cx="2286000" cy="652145"/>
            </a:xfrm>
            <a:custGeom>
              <a:avLst/>
              <a:gdLst/>
              <a:ahLst/>
              <a:cxnLst/>
              <a:rect l="l" t="t" r="r" b="b"/>
              <a:pathLst>
                <a:path w="2286000" h="652145">
                  <a:moveTo>
                    <a:pt x="2286000" y="0"/>
                  </a:moveTo>
                  <a:lnTo>
                    <a:pt x="0" y="0"/>
                  </a:lnTo>
                  <a:lnTo>
                    <a:pt x="0" y="652081"/>
                  </a:lnTo>
                  <a:lnTo>
                    <a:pt x="2286000" y="652081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79488" y="8663102"/>
              <a:ext cx="1760067" cy="185245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59441" y="766509"/>
            <a:ext cx="97028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Modern No. 20" panose="02070704070505020303" pitchFamily="18" charset="0"/>
              </a:rPr>
              <a:t>Wines</a:t>
            </a:r>
            <a:endParaRPr sz="2600" dirty="0">
              <a:latin typeface="Modern No. 20" panose="02070704070505020303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1204" y="766509"/>
            <a:ext cx="1291316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7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Pudding</a:t>
            </a:r>
            <a:endParaRPr sz="26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93481" y="3983277"/>
            <a:ext cx="1674721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Hot</a:t>
            </a:r>
            <a:r>
              <a:rPr sz="2600" spc="29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6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Drinks</a:t>
            </a:r>
            <a:endParaRPr sz="26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3282" y="5109908"/>
            <a:ext cx="784167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Beer</a:t>
            </a:r>
            <a:endParaRPr sz="26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87750" y="1233961"/>
            <a:ext cx="698500" cy="55880"/>
          </a:xfrm>
          <a:custGeom>
            <a:avLst/>
            <a:gdLst/>
            <a:ahLst/>
            <a:cxnLst/>
            <a:rect l="l" t="t" r="r" b="b"/>
            <a:pathLst>
              <a:path w="698500" h="55880">
                <a:moveTo>
                  <a:pt x="0" y="11940"/>
                </a:moveTo>
                <a:lnTo>
                  <a:pt x="102321" y="44395"/>
                </a:lnTo>
                <a:lnTo>
                  <a:pt x="172634" y="55744"/>
                </a:lnTo>
                <a:lnTo>
                  <a:pt x="243523" y="46464"/>
                </a:lnTo>
                <a:lnTo>
                  <a:pt x="347573" y="17033"/>
                </a:lnTo>
                <a:lnTo>
                  <a:pt x="463292" y="0"/>
                </a:lnTo>
                <a:lnTo>
                  <a:pt x="577157" y="4639"/>
                </a:lnTo>
                <a:lnTo>
                  <a:pt x="663963" y="17377"/>
                </a:lnTo>
                <a:lnTo>
                  <a:pt x="698500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763250" y="1233961"/>
            <a:ext cx="1098550" cy="55880"/>
          </a:xfrm>
          <a:custGeom>
            <a:avLst/>
            <a:gdLst/>
            <a:ahLst/>
            <a:cxnLst/>
            <a:rect l="l" t="t" r="r" b="b"/>
            <a:pathLst>
              <a:path w="1098550" h="55880">
                <a:moveTo>
                  <a:pt x="0" y="11940"/>
                </a:moveTo>
                <a:lnTo>
                  <a:pt x="160887" y="44395"/>
                </a:lnTo>
                <a:lnTo>
                  <a:pt x="271446" y="55744"/>
                </a:lnTo>
                <a:lnTo>
                  <a:pt x="382915" y="46464"/>
                </a:lnTo>
                <a:lnTo>
                  <a:pt x="546531" y="17033"/>
                </a:lnTo>
                <a:lnTo>
                  <a:pt x="728497" y="0"/>
                </a:lnTo>
                <a:lnTo>
                  <a:pt x="907545" y="4639"/>
                </a:lnTo>
                <a:lnTo>
                  <a:pt x="1044040" y="17377"/>
                </a:lnTo>
                <a:lnTo>
                  <a:pt x="1098346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96245" y="4450730"/>
            <a:ext cx="1462405" cy="55880"/>
          </a:xfrm>
          <a:custGeom>
            <a:avLst/>
            <a:gdLst/>
            <a:ahLst/>
            <a:cxnLst/>
            <a:rect l="l" t="t" r="r" b="b"/>
            <a:pathLst>
              <a:path w="1462404" h="55879">
                <a:moveTo>
                  <a:pt x="0" y="11940"/>
                </a:moveTo>
                <a:lnTo>
                  <a:pt x="214163" y="44395"/>
                </a:lnTo>
                <a:lnTo>
                  <a:pt x="361332" y="55744"/>
                </a:lnTo>
                <a:lnTo>
                  <a:pt x="509708" y="46464"/>
                </a:lnTo>
                <a:lnTo>
                  <a:pt x="727494" y="17033"/>
                </a:lnTo>
                <a:lnTo>
                  <a:pt x="969710" y="0"/>
                </a:lnTo>
                <a:lnTo>
                  <a:pt x="1208044" y="4639"/>
                </a:lnTo>
                <a:lnTo>
                  <a:pt x="1389735" y="17377"/>
                </a:lnTo>
                <a:lnTo>
                  <a:pt x="1462024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95450" y="5577361"/>
            <a:ext cx="588645" cy="55880"/>
          </a:xfrm>
          <a:custGeom>
            <a:avLst/>
            <a:gdLst/>
            <a:ahLst/>
            <a:cxnLst/>
            <a:rect l="l" t="t" r="r" b="b"/>
            <a:pathLst>
              <a:path w="588644" h="55879">
                <a:moveTo>
                  <a:pt x="0" y="11940"/>
                </a:moveTo>
                <a:lnTo>
                  <a:pt x="86146" y="44395"/>
                </a:lnTo>
                <a:lnTo>
                  <a:pt x="145345" y="55744"/>
                </a:lnTo>
                <a:lnTo>
                  <a:pt x="205029" y="46464"/>
                </a:lnTo>
                <a:lnTo>
                  <a:pt x="292633" y="17033"/>
                </a:lnTo>
                <a:lnTo>
                  <a:pt x="390063" y="0"/>
                </a:lnTo>
                <a:lnTo>
                  <a:pt x="485933" y="4639"/>
                </a:lnTo>
                <a:lnTo>
                  <a:pt x="559020" y="17377"/>
                </a:lnTo>
                <a:lnTo>
                  <a:pt x="588098" y="24640"/>
                </a:lnTo>
              </a:path>
            </a:pathLst>
          </a:custGeom>
          <a:ln w="25399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87579" y="5109908"/>
            <a:ext cx="1703671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85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Soft</a:t>
            </a:r>
            <a:r>
              <a:rPr sz="2600" spc="28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2600" spc="60" dirty="0">
                <a:solidFill>
                  <a:srgbClr val="875644"/>
                </a:solidFill>
                <a:latin typeface="Modern No. 20" panose="02070704070505020303" pitchFamily="18" charset="0"/>
                <a:cs typeface="PMingLiU"/>
              </a:rPr>
              <a:t>Drinks</a:t>
            </a:r>
            <a:endParaRPr sz="26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89044" y="5561502"/>
            <a:ext cx="1553845" cy="55880"/>
          </a:xfrm>
          <a:custGeom>
            <a:avLst/>
            <a:gdLst/>
            <a:ahLst/>
            <a:cxnLst/>
            <a:rect l="l" t="t" r="r" b="b"/>
            <a:pathLst>
              <a:path w="1553845" h="55879">
                <a:moveTo>
                  <a:pt x="0" y="11940"/>
                </a:moveTo>
                <a:lnTo>
                  <a:pt x="227524" y="44395"/>
                </a:lnTo>
                <a:lnTo>
                  <a:pt x="383876" y="55744"/>
                </a:lnTo>
                <a:lnTo>
                  <a:pt x="541514" y="46464"/>
                </a:lnTo>
                <a:lnTo>
                  <a:pt x="772896" y="17033"/>
                </a:lnTo>
                <a:lnTo>
                  <a:pt x="1030240" y="0"/>
                </a:lnTo>
                <a:lnTo>
                  <a:pt x="1283454" y="4639"/>
                </a:lnTo>
                <a:lnTo>
                  <a:pt x="1476486" y="17377"/>
                </a:lnTo>
                <a:lnTo>
                  <a:pt x="1553286" y="2464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89238"/>
              </p:ext>
            </p:extLst>
          </p:nvPr>
        </p:nvGraphicFramePr>
        <p:xfrm>
          <a:off x="806450" y="5818215"/>
          <a:ext cx="5539103" cy="436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7843">
                <a:tc>
                  <a:txBody>
                    <a:bodyPr/>
                    <a:lstStyle/>
                    <a:p>
                      <a:pPr marL="31750">
                        <a:lnSpc>
                          <a:spcPts val="1395"/>
                        </a:lnSpc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Bottles</a:t>
                      </a:r>
                      <a:endParaRPr sz="14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395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Coca</a:t>
                      </a:r>
                      <a:r>
                        <a:rPr sz="1400" spc="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Cola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95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Bud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Light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(300ml)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Diet</a:t>
                      </a:r>
                      <a:r>
                        <a:rPr sz="14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lang="en-GB" sz="14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Coca 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Cola</a:t>
                      </a:r>
                      <a:endParaRPr lang="en-GB" sz="1400" spc="-20" dirty="0">
                        <a:solidFill>
                          <a:srgbClr val="231F20"/>
                        </a:solidFill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3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Budweiser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(330ml)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590"/>
                        </a:lnSpc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Fanta</a:t>
                      </a:r>
                      <a:r>
                        <a:rPr lang="en-GB"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Orange</a:t>
                      </a:r>
                      <a:endParaRPr sz="14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3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590"/>
                        </a:lnSpc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Sprite</a:t>
                      </a:r>
                      <a:endParaRPr lang="en-GB" sz="1400" spc="-10" dirty="0">
                        <a:solidFill>
                          <a:srgbClr val="231F20"/>
                        </a:solidFill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3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8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Draught</a:t>
                      </a:r>
                      <a:r>
                        <a:rPr sz="1400" spc="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(1/2</a:t>
                      </a:r>
                      <a:r>
                        <a:rPr sz="1400" spc="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Pint)</a:t>
                      </a:r>
                      <a:endParaRPr sz="14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022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Appletiser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02235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073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6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London Pride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Fentimans</a:t>
                      </a:r>
                      <a:r>
                        <a:rPr sz="1400" spc="2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Victorian</a:t>
                      </a:r>
                      <a:r>
                        <a:rPr sz="1400" spc="21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Lemonade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39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89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Peroni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3.5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61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Still</a:t>
                      </a:r>
                      <a:r>
                        <a:rPr sz="14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water</a:t>
                      </a:r>
                      <a:r>
                        <a:rPr sz="14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(750ml)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41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4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055">
                <a:tc>
                  <a:txBody>
                    <a:bodyPr/>
                    <a:lstStyle/>
                    <a:p>
                      <a:pPr marL="3175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Draught</a:t>
                      </a:r>
                      <a:r>
                        <a:rPr sz="1400" spc="1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(Pint)</a:t>
                      </a:r>
                      <a:endParaRPr sz="14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London Pride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6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Still</a:t>
                      </a:r>
                      <a:r>
                        <a:rPr sz="14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water</a:t>
                      </a:r>
                      <a:r>
                        <a:rPr sz="1400" spc="14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(330ml)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39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4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Peroni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410"/>
                        </a:lnSpc>
                      </a:pP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6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61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Sparkling</a:t>
                      </a:r>
                      <a:r>
                        <a:rPr sz="14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water</a:t>
                      </a:r>
                      <a:r>
                        <a:rPr sz="14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(750ml)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41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4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Cider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Sparkling</a:t>
                      </a:r>
                      <a:r>
                        <a:rPr sz="14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water</a:t>
                      </a:r>
                      <a:r>
                        <a:rPr sz="1400" spc="19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(330ml)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39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</a:t>
                      </a: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1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n-GB" sz="1200" dirty="0">
                          <a:latin typeface="Modern No. 20"/>
                          <a:cs typeface="PMingLiU"/>
                        </a:rPr>
                        <a:t>Cornish Orchard Gold/Blush/Pear (500ml)</a:t>
                      </a: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r>
                        <a:rPr lang="en-GB" sz="1200" dirty="0">
                          <a:latin typeface="Modern No. 20" panose="02070704070505020303" pitchFamily="18" charset="0"/>
                          <a:cs typeface="PMingLiU"/>
                        </a:rPr>
                        <a:t>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5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200" spc="-10" dirty="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410"/>
                        </a:lnSpc>
                      </a:pPr>
                      <a:endParaRPr sz="1200" dirty="0">
                        <a:solidFill>
                          <a:srgbClr val="231F20"/>
                        </a:solidFill>
                        <a:latin typeface="Modern No. 2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4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41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477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2088319" y="1515511"/>
            <a:ext cx="113113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Small</a:t>
            </a:r>
            <a:r>
              <a:rPr sz="1500" spc="8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500" spc="-9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(175ml</a:t>
            </a:r>
            <a:r>
              <a:rPr sz="1400" spc="-9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)</a:t>
            </a:r>
            <a:endParaRPr sz="14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35972" y="1526640"/>
            <a:ext cx="1102678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Large</a:t>
            </a:r>
            <a:r>
              <a:rPr sz="1500" spc="5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500" spc="-4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(250ml</a:t>
            </a:r>
            <a:r>
              <a:rPr sz="1400" spc="-40" dirty="0">
                <a:solidFill>
                  <a:srgbClr val="231F20"/>
                </a:solidFill>
                <a:latin typeface="PMingLiU"/>
                <a:cs typeface="PMingLiU"/>
              </a:rPr>
              <a:t>)</a:t>
            </a:r>
            <a:endParaRPr sz="1400" dirty="0">
              <a:latin typeface="PMingLiU"/>
              <a:cs typeface="PMingLiU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14850" y="1521644"/>
            <a:ext cx="121318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Carafe</a:t>
            </a:r>
            <a:r>
              <a:rPr sz="1500" spc="26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(500ml)</a:t>
            </a:r>
            <a:endParaRPr sz="1500" dirty="0">
              <a:latin typeface="Modern No. 20" panose="02070704070505020303" pitchFamily="18" charset="0"/>
              <a:cs typeface="PMingLiU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10250" y="1521644"/>
            <a:ext cx="62704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231F20"/>
                </a:solidFill>
                <a:latin typeface="Modern No. 20" panose="02070704070505020303" pitchFamily="18" charset="0"/>
                <a:cs typeface="PMingLiU"/>
              </a:rPr>
              <a:t>Bottle</a:t>
            </a:r>
            <a:endParaRPr sz="1500" dirty="0">
              <a:latin typeface="Modern No. 20" panose="02070704070505020303" pitchFamily="18" charset="0"/>
              <a:cs typeface="PMingLiU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82594"/>
              </p:ext>
            </p:extLst>
          </p:nvPr>
        </p:nvGraphicFramePr>
        <p:xfrm>
          <a:off x="806450" y="1726427"/>
          <a:ext cx="5180962" cy="3380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9259">
                <a:tc>
                  <a:txBody>
                    <a:bodyPr/>
                    <a:lstStyle/>
                    <a:p>
                      <a:pPr marL="31750">
                        <a:lnSpc>
                          <a:spcPts val="1390"/>
                        </a:lnSpc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White</a:t>
                      </a:r>
                      <a:endParaRPr sz="14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Pinot</a:t>
                      </a:r>
                      <a:r>
                        <a:rPr sz="1200" spc="1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Grigio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10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17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24765" algn="r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</a:t>
                      </a: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Sauvignon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Blanc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410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10.5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20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27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Chardonnay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</a:t>
                      </a: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410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10.5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20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</a:t>
                      </a: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6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Red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Merlot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054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</a:t>
                      </a: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546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10</a:t>
                      </a: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517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</a:t>
                      </a: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9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24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Malbec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8.5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410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10.5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20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27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Pinot</a:t>
                      </a:r>
                      <a:r>
                        <a:rPr sz="1200" spc="1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Noir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410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10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17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22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Modern No. 20" panose="02070704070505020303" pitchFamily="18" charset="0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Bubbles</a:t>
                      </a:r>
                      <a:endParaRPr sz="14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l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5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Glass</a:t>
                      </a:r>
                      <a:endParaRPr sz="15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5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Bottle</a:t>
                      </a:r>
                      <a:endParaRPr sz="15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96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Prosecco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8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410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110"/>
                        </a:spcBef>
                      </a:pPr>
                      <a:r>
                        <a:rPr lang="en-GB"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Champagne Lombard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430"/>
                        </a:lnSpc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(Not available)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ts val="1430"/>
                        </a:lnSpc>
                      </a:pPr>
                      <a:r>
                        <a:rPr lang="en-GB"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Modern No. 20" panose="02070704070505020303" pitchFamily="18" charset="0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7633501" y="928436"/>
            <a:ext cx="120650" cy="7092315"/>
          </a:xfrm>
          <a:custGeom>
            <a:avLst/>
            <a:gdLst/>
            <a:ahLst/>
            <a:cxnLst/>
            <a:rect l="l" t="t" r="r" b="b"/>
            <a:pathLst>
              <a:path w="120650" h="7092315">
                <a:moveTo>
                  <a:pt x="25755" y="7092251"/>
                </a:moveTo>
                <a:lnTo>
                  <a:pt x="95757" y="6053358"/>
                </a:lnTo>
                <a:lnTo>
                  <a:pt x="120235" y="5339453"/>
                </a:lnTo>
                <a:lnTo>
                  <a:pt x="100220" y="4619687"/>
                </a:lnTo>
                <a:lnTo>
                  <a:pt x="36741" y="3563213"/>
                </a:lnTo>
                <a:lnTo>
                  <a:pt x="0" y="2388202"/>
                </a:lnTo>
                <a:lnTo>
                  <a:pt x="10007" y="1232042"/>
                </a:lnTo>
                <a:lnTo>
                  <a:pt x="37484" y="350665"/>
                </a:lnTo>
                <a:lnTo>
                  <a:pt x="53149" y="0"/>
                </a:lnTo>
              </a:path>
            </a:pathLst>
          </a:custGeom>
          <a:ln w="25400">
            <a:solidFill>
              <a:srgbClr val="875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00814"/>
              </p:ext>
            </p:extLst>
          </p:nvPr>
        </p:nvGraphicFramePr>
        <p:xfrm>
          <a:off x="8459252" y="1595468"/>
          <a:ext cx="5159375" cy="1614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59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SEASHELL'S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APPLE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PIE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ice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cream.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Perfect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hot</a:t>
                      </a:r>
                      <a:r>
                        <a:rPr sz="1200" spc="1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200" spc="13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cold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9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WARM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CHOCOLATE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BROWNIE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Served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hot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with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ice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ICE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CREAM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OR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SORBET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scoops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ts val="135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Please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ask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your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server</a:t>
                      </a:r>
                      <a:r>
                        <a:rPr sz="1200" spc="12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5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for</a:t>
                      </a:r>
                      <a:r>
                        <a:rPr sz="1200" spc="114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flavours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4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55466"/>
              </p:ext>
            </p:extLst>
          </p:nvPr>
        </p:nvGraphicFramePr>
        <p:xfrm>
          <a:off x="8451725" y="4812236"/>
          <a:ext cx="5246370" cy="1798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9">
                <a:tc>
                  <a:txBody>
                    <a:bodyPr/>
                    <a:lstStyle/>
                    <a:p>
                      <a:pPr marL="31750">
                        <a:lnSpc>
                          <a:spcPts val="1195"/>
                        </a:lnSpc>
                      </a:pPr>
                      <a:r>
                        <a:rPr sz="1200" spc="-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SINGLE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ESPRESSO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ts val="119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8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DOUBLE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ESPRESSO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</a:t>
                      </a:r>
                      <a:r>
                        <a:rPr lang="en-GB"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LATTE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CAPUCCINO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3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TEA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  <a:p>
                      <a:pPr marL="31750">
                        <a:lnSpc>
                          <a:spcPts val="135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Breakfast,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Earl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Grey,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Green,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Chamomile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6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&amp;</a:t>
                      </a:r>
                      <a:r>
                        <a:rPr sz="1200" spc="7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Peppermint</a:t>
                      </a:r>
                      <a:endParaRPr sz="120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Modern No. 20" panose="02070704070505020303" pitchFamily="18" charset="0"/>
                          <a:cs typeface="PMingLiU"/>
                        </a:rPr>
                        <a:t>2.5</a:t>
                      </a:r>
                      <a:endParaRPr sz="1200" dirty="0">
                        <a:latin typeface="Modern No. 20" panose="02070704070505020303" pitchFamily="18" charset="0"/>
                        <a:cs typeface="PMingLiU"/>
                      </a:endParaRPr>
                    </a:p>
                  </a:txBody>
                  <a:tcPr marL="0" marR="0" marT="749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13444" y="7643429"/>
            <a:ext cx="2375029" cy="214630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20528" y="7568316"/>
            <a:ext cx="1974527" cy="229870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6192" y="34377"/>
            <a:ext cx="1437132" cy="13335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686</Words>
  <Application>Microsoft Office PowerPoint</Application>
  <PresentationFormat>Custom</PresentationFormat>
  <Paragraphs>266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PMingLiU</vt:lpstr>
      <vt:lpstr>Calibri</vt:lpstr>
      <vt:lpstr>Modern No. 20</vt:lpstr>
      <vt:lpstr>Times New Roman</vt:lpstr>
      <vt:lpstr>Office Theme</vt:lpstr>
      <vt:lpstr>The Seashell of Lisson Grove</vt:lpstr>
      <vt:lpstr>Wines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Seashell of Lisson Grove</dc:title>
  <dc:creator>Seashell</dc:creator>
  <cp:lastModifiedBy>Bookings</cp:lastModifiedBy>
  <cp:revision>30</cp:revision>
  <cp:lastPrinted>2022-09-07T10:21:00Z</cp:lastPrinted>
  <dcterms:created xsi:type="dcterms:W3CDTF">2022-02-25T16:28:32Z</dcterms:created>
  <dcterms:modified xsi:type="dcterms:W3CDTF">2022-09-07T10:24:06Z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2022-02-25T00:00:00Z</vt:filetime>
  </property>
</Properties>
</file>